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05600" y="609600"/>
            <a:ext cx="5359400" cy="7759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870700" y="2781300"/>
            <a:ext cx="5283200" cy="618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quarter" idx="13"/>
          </p:nvPr>
        </p:nvSpPr>
        <p:spPr>
          <a:xfrm>
            <a:off x="6654800" y="5029200"/>
            <a:ext cx="5803900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664613" y="508000"/>
            <a:ext cx="5803901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15"/>
          </p:nvPr>
        </p:nvSpPr>
        <p:spPr>
          <a:xfrm>
            <a:off x="533400" y="508000"/>
            <a:ext cx="580823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minneapolisopendata.com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cooter city"/>
          <p:cNvSpPr txBox="1"/>
          <p:nvPr>
            <p:ph type="ctrTitle"/>
          </p:nvPr>
        </p:nvSpPr>
        <p:spPr>
          <a:xfrm>
            <a:off x="355600" y="501104"/>
            <a:ext cx="12293600" cy="1632496"/>
          </a:xfrm>
          <a:prstGeom prst="rect">
            <a:avLst/>
          </a:prstGeom>
        </p:spPr>
        <p:txBody>
          <a:bodyPr/>
          <a:lstStyle>
            <a:lvl1pPr>
              <a:defRPr sz="8400"/>
            </a:lvl1pPr>
          </a:lstStyle>
          <a:p>
            <a:pPr/>
            <a:r>
              <a:t>Scooter city</a:t>
            </a:r>
          </a:p>
        </p:txBody>
      </p:sp>
      <p:sp>
        <p:nvSpPr>
          <p:cNvPr id="120" name="A new era in human transportation"/>
          <p:cNvSpPr txBox="1"/>
          <p:nvPr/>
        </p:nvSpPr>
        <p:spPr>
          <a:xfrm>
            <a:off x="3247194" y="2012949"/>
            <a:ext cx="651041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 new era in human transportation</a:t>
            </a:r>
          </a:p>
        </p:txBody>
      </p:sp>
      <p:sp>
        <p:nvSpPr>
          <p:cNvPr id="121" name="A study on the effect of crime rate due to the introduction of dockless motorized scooters"/>
          <p:cNvSpPr txBox="1"/>
          <p:nvPr/>
        </p:nvSpPr>
        <p:spPr>
          <a:xfrm>
            <a:off x="1857635" y="8255000"/>
            <a:ext cx="967053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A study on the effect of crime rate due to the introduction of dockless motorized scooters</a:t>
            </a:r>
          </a:p>
        </p:txBody>
      </p:sp>
      <p:pic>
        <p:nvPicPr>
          <p:cNvPr id="1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35004" y="2968101"/>
            <a:ext cx="4334792" cy="49540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Why is this issue important?"/>
          <p:cNvSpPr txBox="1"/>
          <p:nvPr>
            <p:ph type="title"/>
          </p:nvPr>
        </p:nvSpPr>
        <p:spPr>
          <a:xfrm>
            <a:off x="355600" y="254000"/>
            <a:ext cx="12293600" cy="1353791"/>
          </a:xfrm>
          <a:prstGeom prst="rect">
            <a:avLst/>
          </a:prstGeom>
        </p:spPr>
        <p:txBody>
          <a:bodyPr/>
          <a:lstStyle>
            <a:lvl1pPr>
              <a:defRPr sz="6800"/>
            </a:lvl1pPr>
          </a:lstStyle>
          <a:p>
            <a:pPr/>
            <a:r>
              <a:t>Why is this issue important?</a:t>
            </a:r>
          </a:p>
        </p:txBody>
      </p:sp>
      <p:sp>
        <p:nvSpPr>
          <p:cNvPr id="125" name="Today, 126 US cities have “dockless” scooter operations"/>
          <p:cNvSpPr txBox="1"/>
          <p:nvPr>
            <p:ph type="body" sz="quarter" idx="1"/>
          </p:nvPr>
        </p:nvSpPr>
        <p:spPr>
          <a:xfrm>
            <a:off x="307404" y="2141016"/>
            <a:ext cx="5190729" cy="264137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3700"/>
            </a:lvl1pPr>
          </a:lstStyle>
          <a:p>
            <a:pPr/>
            <a:r>
              <a:t>Today, 126 US cities have “dockless” scooter operations</a:t>
            </a:r>
          </a:p>
        </p:txBody>
      </p:sp>
      <p:pic>
        <p:nvPicPr>
          <p:cNvPr id="126" name="Screen Shot 2019-07-14 at 12.54.59 PM.png" descr="Screen Shot 2019-07-14 at 12.54.59 PM.png"/>
          <p:cNvPicPr>
            <a:picLocks noChangeAspect="1"/>
          </p:cNvPicPr>
          <p:nvPr/>
        </p:nvPicPr>
        <p:blipFill>
          <a:blip r:embed="rId2">
            <a:extLst/>
          </a:blip>
          <a:srcRect l="9642" t="12601" r="37667" b="66156"/>
          <a:stretch>
            <a:fillRect/>
          </a:stretch>
        </p:blipFill>
        <p:spPr>
          <a:xfrm>
            <a:off x="6089773" y="5613785"/>
            <a:ext cx="5190777" cy="1307917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Reports from across the country indicate the nefarious rise in scooter crime"/>
          <p:cNvSpPr txBox="1"/>
          <p:nvPr/>
        </p:nvSpPr>
        <p:spPr>
          <a:xfrm>
            <a:off x="341271" y="4846452"/>
            <a:ext cx="5648789" cy="2360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3700"/>
            </a:lvl1pPr>
          </a:lstStyle>
          <a:p>
            <a:pPr/>
            <a:r>
              <a:t>Reports from across the country indicate the nefarious rise in scooter crime</a:t>
            </a:r>
          </a:p>
        </p:txBody>
      </p:sp>
      <p:pic>
        <p:nvPicPr>
          <p:cNvPr id="128" name="Screen Shot 2019-07-14 at 12.57.17 PM.png" descr="Screen Shot 2019-07-14 at 12.57.17 PM.png"/>
          <p:cNvPicPr>
            <a:picLocks noChangeAspect="1"/>
          </p:cNvPicPr>
          <p:nvPr/>
        </p:nvPicPr>
        <p:blipFill>
          <a:blip r:embed="rId3">
            <a:extLst/>
          </a:blip>
          <a:srcRect l="11457" t="38889" r="28922" b="23477"/>
          <a:stretch>
            <a:fillRect/>
          </a:stretch>
        </p:blipFill>
        <p:spPr>
          <a:xfrm>
            <a:off x="7420732" y="6323685"/>
            <a:ext cx="4618673" cy="182214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2" name="Group"/>
          <p:cNvGrpSpPr/>
          <p:nvPr/>
        </p:nvGrpSpPr>
        <p:grpSpPr>
          <a:xfrm>
            <a:off x="6212967" y="7468772"/>
            <a:ext cx="4120927" cy="1529692"/>
            <a:chOff x="0" y="0"/>
            <a:chExt cx="4120926" cy="1529690"/>
          </a:xfrm>
        </p:grpSpPr>
        <p:pic>
          <p:nvPicPr>
            <p:cNvPr id="129" name="Screen Shot 2019-07-14 at 12.58.47 PM.png" descr="Screen Shot 2019-07-14 at 12.58.47 PM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36523" t="22491" r="5170" b="47840"/>
            <a:stretch>
              <a:fillRect/>
            </a:stretch>
          </p:blipFill>
          <p:spPr>
            <a:xfrm>
              <a:off x="7420" y="221509"/>
              <a:ext cx="4113507" cy="13081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0" name="Screen Shot 2019-07-14 at 12.58.47 PM.png" descr="Screen Shot 2019-07-14 at 12.58.47 PM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10766" t="13656" r="70146" b="76875"/>
            <a:stretch>
              <a:fillRect/>
            </a:stretch>
          </p:blipFill>
          <p:spPr>
            <a:xfrm>
              <a:off x="0" y="0"/>
              <a:ext cx="1031539" cy="3197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1" name="Screen Shot 2019-07-14 at 12.58.47 PM.png" descr="Screen Shot 2019-07-14 at 12.58.47 PM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31836" t="12725" r="3085" b="77445"/>
            <a:stretch>
              <a:fillRect/>
            </a:stretch>
          </p:blipFill>
          <p:spPr>
            <a:xfrm>
              <a:off x="841420" y="5159"/>
              <a:ext cx="3278325" cy="3094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33" name="Screen Shot 2019-07-14 at 1.05.55 PM.png" descr="Screen Shot 2019-07-14 at 1.05.55 PM.png"/>
          <p:cNvPicPr>
            <a:picLocks noChangeAspect="1"/>
          </p:cNvPicPr>
          <p:nvPr/>
        </p:nvPicPr>
        <p:blipFill>
          <a:blip r:embed="rId5">
            <a:extLst/>
          </a:blip>
          <a:srcRect l="26950" t="12360" r="32801" b="59944"/>
          <a:stretch>
            <a:fillRect/>
          </a:stretch>
        </p:blipFill>
        <p:spPr>
          <a:xfrm>
            <a:off x="8194902" y="7906990"/>
            <a:ext cx="3409232" cy="1466195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Minneapolis has recently approved dockless scooters"/>
          <p:cNvSpPr txBox="1"/>
          <p:nvPr/>
        </p:nvSpPr>
        <p:spPr>
          <a:xfrm>
            <a:off x="530839" y="7753277"/>
            <a:ext cx="5269652" cy="1275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3700"/>
            </a:lvl1pPr>
          </a:lstStyle>
          <a:p>
            <a:pPr/>
            <a:r>
              <a:t>Minneapolis has recently approved dockless scooters</a:t>
            </a:r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524017" y="1544849"/>
            <a:ext cx="6322241" cy="33438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ummary of the stud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 of the study</a:t>
            </a:r>
          </a:p>
        </p:txBody>
      </p:sp>
      <p:sp>
        <p:nvSpPr>
          <p:cNvPr id="138" name="Our hypothesis is that introduction of dockless scooters has increased the crime rate in Minneapoli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9282" indent="-359282" defTabSz="403097">
              <a:spcBef>
                <a:spcPts val="3100"/>
              </a:spcBef>
              <a:defRPr sz="3174"/>
            </a:pPr>
            <a:r>
              <a:t>Our hypothesis is that introduction of dockless scooters has increased the crime rate in Minneapolis.</a:t>
            </a:r>
          </a:p>
          <a:p>
            <a:pPr marL="359282" indent="-359282" defTabSz="403097">
              <a:spcBef>
                <a:spcPts val="3100"/>
              </a:spcBef>
              <a:defRPr sz="3174"/>
            </a:pPr>
            <a:r>
              <a:t>We found crime data via </a:t>
            </a:r>
            <a:r>
              <a:rPr u="sng">
                <a:hlinkClick r:id="rId2" invalidUrl="" action="" tgtFrame="" tooltip="" history="1" highlightClick="0" endSnd="0"/>
              </a:rPr>
              <a:t>www.minneapolisopendata.com</a:t>
            </a:r>
            <a:r>
              <a:t>????, and scooter rental data via www.scooterdata.com????</a:t>
            </a:r>
          </a:p>
          <a:p>
            <a:pPr marL="359282" indent="-359282" defTabSz="403097">
              <a:spcBef>
                <a:spcPts val="3100"/>
              </a:spcBef>
              <a:defRPr sz="3174"/>
            </a:pPr>
            <a:r>
              <a:t>We determined the relationship between the rate of individual crimes and scooter rental data, and determine whether a correlation existed</a:t>
            </a:r>
          </a:p>
          <a:p>
            <a:pPr marL="359282" indent="-359282" defTabSz="403097">
              <a:spcBef>
                <a:spcPts val="3100"/>
              </a:spcBef>
              <a:defRPr sz="3174"/>
            </a:pPr>
            <a:r>
              <a:t>Despite the seasonal effect on crime in Minneapolis, we were able to eliminate this phenomenon to determine that petty crimes decreased during the 4 month scooter pilot study.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he proximity to scooters and cri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proximity to scooters and crime</a:t>
            </a:r>
          </a:p>
        </p:txBody>
      </p:sp>
      <p:sp>
        <p:nvSpPr>
          <p:cNvPr id="141" name="Elaborate on the questions you asked, describing what kinds of data you needed to answer them, and where you found it, and how you cleaned 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Elaborate on the questions you asked, describing what kinds of data you needed to answer them, and where you found it, and how you cleaned 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he seasonal effect on crime in Minneapol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seasonal effect on crime in Minneapolis</a:t>
            </a:r>
          </a:p>
        </p:txBody>
      </p:sp>
      <p:sp>
        <p:nvSpPr>
          <p:cNvPr id="144" name="Elaborate on the questions you asked, describing what kinds of data you needed to answer them, and where you found it, and how you cleaned 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Elaborate on the questions you asked, describing what kinds of data you needed to answer them, and where you found it, and how you cleaned 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Digging into the numbers"/>
          <p:cNvSpPr txBox="1"/>
          <p:nvPr>
            <p:ph type="title"/>
          </p:nvPr>
        </p:nvSpPr>
        <p:spPr>
          <a:xfrm>
            <a:off x="355600" y="254000"/>
            <a:ext cx="12293600" cy="1389923"/>
          </a:xfrm>
          <a:prstGeom prst="rect">
            <a:avLst/>
          </a:prstGeom>
        </p:spPr>
        <p:txBody>
          <a:bodyPr/>
          <a:lstStyle/>
          <a:p>
            <a:pPr/>
            <a:r>
              <a:t>Digging into the numbers</a:t>
            </a:r>
          </a:p>
        </p:txBody>
      </p:sp>
      <p:sp>
        <p:nvSpPr>
          <p:cNvPr id="147" name="Adding a “Date” column to the datable to delineate whether the crime happened before or during the scooter trial period (data visualized via Seaborn factor plot (hue = “Date)…"/>
          <p:cNvSpPr txBox="1"/>
          <p:nvPr>
            <p:ph type="body" sz="half" idx="1"/>
          </p:nvPr>
        </p:nvSpPr>
        <p:spPr>
          <a:xfrm>
            <a:off x="440266" y="1966383"/>
            <a:ext cx="6287381" cy="6766257"/>
          </a:xfrm>
          <a:prstGeom prst="rect">
            <a:avLst/>
          </a:prstGeom>
        </p:spPr>
        <p:txBody>
          <a:bodyPr/>
          <a:lstStyle/>
          <a:p>
            <a:pPr marL="406145" indent="-406145" defTabSz="455675">
              <a:spcBef>
                <a:spcPts val="3500"/>
              </a:spcBef>
              <a:defRPr sz="3587"/>
            </a:pPr>
            <a:r>
              <a:t>Adding a “Date” column to the datable to delineate whether the crime happened before or during the scooter trial period (data visualized via Seaborn factor plot (hue = “Date)</a:t>
            </a:r>
          </a:p>
          <a:p>
            <a:pPr marL="406145" indent="-406145" defTabSz="455675">
              <a:spcBef>
                <a:spcPts val="3500"/>
              </a:spcBef>
              <a:defRPr sz="3587"/>
            </a:pPr>
            <a:r>
              <a:t>Using numpy ttest, four categories show significant decline (Robbery,  AggAssault,   Burglary and Arson)</a:t>
            </a:r>
          </a:p>
        </p:txBody>
      </p:sp>
      <p:pic>
        <p:nvPicPr>
          <p:cNvPr id="148" name="CrimeBeforeAfterSummary.png" descr="CrimeBeforeAfterSummar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59688" y="6394979"/>
            <a:ext cx="4037593" cy="269173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Crimebeforeafterplot.png" descr="Crimebeforeafterplo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04976" y="1828799"/>
            <a:ext cx="4298636" cy="4381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Discussion"/>
          <p:cNvSpPr txBox="1"/>
          <p:nvPr>
            <p:ph type="title"/>
          </p:nvPr>
        </p:nvSpPr>
        <p:spPr>
          <a:xfrm>
            <a:off x="355600" y="254000"/>
            <a:ext cx="12293600" cy="1562167"/>
          </a:xfrm>
          <a:prstGeom prst="rect">
            <a:avLst/>
          </a:prstGeom>
        </p:spPr>
        <p:txBody>
          <a:bodyPr/>
          <a:lstStyle/>
          <a:p>
            <a:pPr/>
            <a:r>
              <a:t>Discussion</a:t>
            </a:r>
          </a:p>
        </p:txBody>
      </p:sp>
      <p:sp>
        <p:nvSpPr>
          <p:cNvPr id="152" name="We were surprised to find that our hypothesis turned out to be false…"/>
          <p:cNvSpPr txBox="1"/>
          <p:nvPr>
            <p:ph type="body" sz="half" idx="1"/>
          </p:nvPr>
        </p:nvSpPr>
        <p:spPr>
          <a:xfrm>
            <a:off x="355600" y="2357966"/>
            <a:ext cx="12293600" cy="3207677"/>
          </a:xfrm>
          <a:prstGeom prst="rect">
            <a:avLst/>
          </a:prstGeom>
        </p:spPr>
        <p:txBody>
          <a:bodyPr/>
          <a:lstStyle/>
          <a:p>
            <a:pPr marL="380111" indent="-380111" defTabSz="426466">
              <a:spcBef>
                <a:spcPts val="3300"/>
              </a:spcBef>
              <a:defRPr sz="3358"/>
            </a:pPr>
            <a:r>
              <a:t>We were surprised to find that our hypothesis turned out to be false</a:t>
            </a:r>
          </a:p>
          <a:p>
            <a:pPr marL="380111" indent="-380111" defTabSz="426466">
              <a:spcBef>
                <a:spcPts val="3300"/>
              </a:spcBef>
              <a:defRPr sz="3358"/>
            </a:pPr>
            <a:r>
              <a:t>Crime actually decreased in four categories, which happen to be “less severe” crimes than the four that didn’t show any effect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ost Mort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Post Mortem</a:t>
            </a:r>
          </a:p>
        </p:txBody>
      </p:sp>
      <p:sp>
        <p:nvSpPr>
          <p:cNvPr id="155" name="Discuss any difficulties that arose, and how you dealt with them…"/>
          <p:cNvSpPr txBox="1"/>
          <p:nvPr>
            <p:ph type="body" idx="1"/>
          </p:nvPr>
        </p:nvSpPr>
        <p:spPr>
          <a:xfrm>
            <a:off x="507999" y="2154766"/>
            <a:ext cx="12293601" cy="6299201"/>
          </a:xfrm>
          <a:prstGeom prst="rect">
            <a:avLst/>
          </a:prstGeom>
        </p:spPr>
        <p:txBody>
          <a:bodyPr/>
          <a:lstStyle/>
          <a:p>
            <a:pPr/>
            <a:r>
              <a:t>Discuss any difficulties that arose, and how you dealt with them</a:t>
            </a:r>
          </a:p>
          <a:p>
            <a:pPr/>
            <a:r>
              <a:t>Discuss any additional questions that came up, but which you didn't have time to answer: What would you research next, if you had two more weeks?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Questions?"/>
          <p:cNvSpPr txBox="1"/>
          <p:nvPr>
            <p:ph type="title"/>
          </p:nvPr>
        </p:nvSpPr>
        <p:spPr>
          <a:xfrm>
            <a:off x="355600" y="84666"/>
            <a:ext cx="12293600" cy="2438401"/>
          </a:xfrm>
          <a:prstGeom prst="rect">
            <a:avLst/>
          </a:prstGeom>
        </p:spPr>
        <p:txBody>
          <a:bodyPr/>
          <a:lstStyle/>
          <a:p>
            <a:pPr/>
            <a:r>
              <a:t>Questions?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